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nter Bold" charset="1" panose="02000503000000020004"/>
      <p:regular r:id="rId20"/>
    </p:embeddedFont>
    <p:embeddedFont>
      <p:font typeface="Inter" charset="1" panose="02000503000000020004"/>
      <p:regular r:id="rId21"/>
    </p:embeddedFont>
    <p:embeddedFont>
      <p:font typeface="Inter Bold Italics" charset="1" panose="02000503000000020004"/>
      <p:regular r:id="rId25"/>
    </p:embeddedFont>
    <p:embeddedFont>
      <p:font typeface="Inter Italics" charset="1" panose="02000503000000020004"/>
      <p:regular r:id="rId26"/>
    </p:embeddedFont>
    <p:embeddedFont>
      <p:font typeface="Google Sans Bold Italics" charset="1" panose="020B08030305020B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5.jpe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Atz-7/heartdiseasepredictor" TargetMode="External" Type="http://schemas.openxmlformats.org/officeDocument/2006/relationships/hyperlink"/><Relationship Id="rId3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403253"/>
            <a:ext cx="9445526" cy="180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6"/>
              </a:lnSpc>
            </a:pPr>
            <a:r>
              <a:rPr lang="en-US" sz="57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Heart Disease Prediction Using Logistic 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524202"/>
            <a:ext cx="9445526" cy="51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PROJECT BY: </a:t>
            </a:r>
            <a:r>
              <a:rPr lang="en-US" sz="2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ATRAYEE NAG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6268194"/>
            <a:ext cx="9445526" cy="56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28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GUIDED BY</a:t>
            </a:r>
            <a:r>
              <a:rPr lang="en-US" sz="2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  MISS NAINA DEVI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627805" y="1319808"/>
            <a:ext cx="7048752" cy="7048753"/>
            <a:chOff x="0" y="0"/>
            <a:chExt cx="8907270" cy="8907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07272" cy="8907272"/>
            </a:xfrm>
            <a:custGeom>
              <a:avLst/>
              <a:gdLst/>
              <a:ahLst/>
              <a:cxnLst/>
              <a:rect r="r" b="b" t="t" l="l"/>
              <a:pathLst>
                <a:path h="8907272" w="8907272">
                  <a:moveTo>
                    <a:pt x="0" y="0"/>
                  </a:moveTo>
                  <a:lnTo>
                    <a:pt x="8907272" y="0"/>
                  </a:lnTo>
                  <a:lnTo>
                    <a:pt x="8907272" y="8907272"/>
                  </a:lnTo>
                  <a:lnTo>
                    <a:pt x="0" y="8907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807654" y="8239125"/>
            <a:ext cx="221456" cy="177105"/>
            <a:chOff x="0" y="0"/>
            <a:chExt cx="295275" cy="23614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95275" cy="236093"/>
            </a:xfrm>
            <a:custGeom>
              <a:avLst/>
              <a:gdLst/>
              <a:ahLst/>
              <a:cxnLst/>
              <a:rect r="r" b="b" t="t" l="l"/>
              <a:pathLst>
                <a:path h="236093" w="295275">
                  <a:moveTo>
                    <a:pt x="0" y="0"/>
                  </a:moveTo>
                  <a:lnTo>
                    <a:pt x="295275" y="0"/>
                  </a:lnTo>
                  <a:lnTo>
                    <a:pt x="295275" y="236093"/>
                  </a:lnTo>
                  <a:lnTo>
                    <a:pt x="0" y="236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648" r="0" b="-166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69138" y="153441"/>
            <a:ext cx="6807724" cy="59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9"/>
              </a:lnSpc>
            </a:pPr>
            <a:r>
              <a:rPr lang="en-US" sz="466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       </a:t>
            </a:r>
            <a:r>
              <a:rPr lang="en-US" sz="466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Scope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337" y="1546997"/>
            <a:ext cx="5505392" cy="105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b="true" sz="4027" i="true" spc="189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Enhancement opportunities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65914" y="3935151"/>
            <a:ext cx="9921171" cy="75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9813" indent="-214907" lvl="1">
              <a:lnSpc>
                <a:spcPts val="2992"/>
              </a:lnSpc>
              <a:buFont typeface="Arial"/>
              <a:buChar char="•"/>
            </a:pPr>
            <a:r>
              <a:rPr lang="en-US" b="true" sz="2849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Improving the interface:</a:t>
            </a:r>
            <a:r>
              <a:rPr lang="en-US" sz="28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Working more on the frontend part.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9257" y="2763005"/>
            <a:ext cx="8475018" cy="82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894" indent="-222447" lvl="1">
              <a:lnSpc>
                <a:spcPts val="3274"/>
              </a:lnSpc>
              <a:buFont typeface="Arial"/>
              <a:buChar char="•"/>
            </a:pPr>
            <a:r>
              <a:rPr lang="en-US" b="true" sz="2949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Multi-Disease Prediction:</a:t>
            </a:r>
            <a:r>
              <a:rPr lang="en-US" sz="29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Expand model to predict related cardiovascular conditions.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49257" y="4846532"/>
            <a:ext cx="8475018" cy="77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732" indent="-207366" lvl="1">
              <a:lnSpc>
                <a:spcPts val="3052"/>
              </a:lnSpc>
              <a:buFont typeface="Arial"/>
              <a:buChar char="•"/>
            </a:pPr>
            <a:r>
              <a:rPr lang="en-US" b="true" sz="2749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Real-Time Monitoring:</a:t>
            </a:r>
            <a:r>
              <a:rPr lang="en-US" sz="2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Integrate with wearable devices for continuous risk assessment.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5887614"/>
            <a:ext cx="8606846" cy="95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796" indent="-217898" lvl="1">
              <a:lnSpc>
                <a:spcPts val="3814"/>
              </a:lnSpc>
              <a:buFont typeface="Arial"/>
              <a:buChar char="•"/>
            </a:pPr>
            <a:r>
              <a:rPr lang="en-US" b="true" sz="2889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Mobile Application:</a:t>
            </a:r>
            <a:r>
              <a:rPr lang="en-US" sz="288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Develop user-friendly app for patient self-screening.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49257" y="7187504"/>
            <a:ext cx="8514758" cy="86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6698" indent="-223349" lvl="1">
              <a:lnSpc>
                <a:spcPts val="3435"/>
              </a:lnSpc>
              <a:buFont typeface="Arial"/>
              <a:buChar char="•"/>
            </a:pPr>
            <a:r>
              <a:rPr lang="en-US" b="true" sz="296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External Validation:</a:t>
            </a:r>
            <a:r>
              <a:rPr lang="en-US" sz="296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Test model on diverse populations for generalization.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675" y="1365022"/>
            <a:ext cx="11068575" cy="3778478"/>
            <a:chOff x="0" y="0"/>
            <a:chExt cx="11300023" cy="3857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99952" cy="3857408"/>
            </a:xfrm>
            <a:custGeom>
              <a:avLst/>
              <a:gdLst/>
              <a:ahLst/>
              <a:cxnLst/>
              <a:rect r="r" b="b" t="t" l="l"/>
              <a:pathLst>
                <a:path h="3857408" w="11299952">
                  <a:moveTo>
                    <a:pt x="0" y="88551"/>
                  </a:moveTo>
                  <a:cubicBezTo>
                    <a:pt x="0" y="39671"/>
                    <a:pt x="35560" y="0"/>
                    <a:pt x="79375" y="0"/>
                  </a:cubicBezTo>
                  <a:lnTo>
                    <a:pt x="11220577" y="0"/>
                  </a:lnTo>
                  <a:cubicBezTo>
                    <a:pt x="11264392" y="0"/>
                    <a:pt x="11299952" y="39671"/>
                    <a:pt x="11299952" y="88551"/>
                  </a:cubicBezTo>
                  <a:lnTo>
                    <a:pt x="11299952" y="3768858"/>
                  </a:lnTo>
                  <a:cubicBezTo>
                    <a:pt x="11299952" y="3817738"/>
                    <a:pt x="11264392" y="3857408"/>
                    <a:pt x="11220577" y="3857408"/>
                  </a:cubicBezTo>
                  <a:lnTo>
                    <a:pt x="79375" y="3857408"/>
                  </a:lnTo>
                  <a:cubicBezTo>
                    <a:pt x="35560" y="3857408"/>
                    <a:pt x="0" y="3817738"/>
                    <a:pt x="0" y="3768858"/>
                  </a:cubicBezTo>
                  <a:close/>
                </a:path>
              </a:pathLst>
            </a:custGeom>
            <a:solidFill>
              <a:srgbClr val="C7C9EA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96863" y="2035174"/>
            <a:ext cx="10262824" cy="1883367"/>
            <a:chOff x="0" y="0"/>
            <a:chExt cx="10438012" cy="1915517"/>
          </a:xfrm>
        </p:grpSpPr>
        <p:sp>
          <p:nvSpPr>
            <p:cNvPr name="Freeform 5" id="5" descr="preencoded.png">
              <a:hlinkClick r:id="rId2" tooltip="https://github.com/Atz-7/heartdiseasepredictor"/>
            </p:cNvPr>
            <p:cNvSpPr/>
            <p:nvPr/>
          </p:nvSpPr>
          <p:spPr>
            <a:xfrm flipH="false" flipV="false" rot="0">
              <a:off x="0" y="0"/>
              <a:ext cx="10438003" cy="1915541"/>
            </a:xfrm>
            <a:custGeom>
              <a:avLst/>
              <a:gdLst/>
              <a:ahLst/>
              <a:cxnLst/>
              <a:rect r="r" b="b" t="t" l="l"/>
              <a:pathLst>
                <a:path h="1915541" w="10438003">
                  <a:moveTo>
                    <a:pt x="0" y="0"/>
                  </a:moveTo>
                  <a:lnTo>
                    <a:pt x="10438003" y="0"/>
                  </a:lnTo>
                  <a:lnTo>
                    <a:pt x="10438003" y="1915541"/>
                  </a:lnTo>
                  <a:lnTo>
                    <a:pt x="0" y="1915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0" r="0" b="-4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17449" y="433537"/>
            <a:ext cx="3092747" cy="40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b="true" sz="2674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Access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9135" y="5465128"/>
            <a:ext cx="14307145" cy="3159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68"/>
              </a:lnSpc>
            </a:pPr>
            <a:r>
              <a:rPr lang="en-US" b="true" sz="18477" i="true">
                <a:solidFill>
                  <a:srgbClr val="000000"/>
                </a:solidFill>
                <a:latin typeface="Google Sans Bold Italics"/>
                <a:ea typeface="Google Sans Bold Italics"/>
                <a:cs typeface="Google Sans Bold Italics"/>
                <a:sym typeface="Google Sans Bold Italics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93601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Agenda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118991"/>
            <a:ext cx="8009930" cy="38100"/>
            <a:chOff x="0" y="0"/>
            <a:chExt cx="10679907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3317825"/>
            <a:ext cx="3544044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1.</a:t>
            </a: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449" y="4233813"/>
            <a:ext cx="8009930" cy="54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Understanding the problem and approach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85685" y="3118991"/>
            <a:ext cx="8010079" cy="38100"/>
            <a:chOff x="0" y="0"/>
            <a:chExt cx="10680105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285685" y="3317825"/>
            <a:ext cx="3672185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2.</a:t>
            </a: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Tools &amp; Technologies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5685" y="4233813"/>
            <a:ext cx="8010079" cy="54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Technical stack and frameworks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2238" y="5343376"/>
            <a:ext cx="8009930" cy="38100"/>
            <a:chOff x="0" y="0"/>
            <a:chExt cx="10679907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92238" y="5542210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3.</a:t>
            </a: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Project Working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410572"/>
            <a:ext cx="8009930" cy="54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Implementation and results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85685" y="5343376"/>
            <a:ext cx="8010079" cy="38100"/>
            <a:chOff x="0" y="0"/>
            <a:chExt cx="10680105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285685" y="5542210"/>
            <a:ext cx="3781425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4.</a:t>
            </a: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Applications &amp; Impact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85685" y="6458197"/>
            <a:ext cx="8010079" cy="54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Real-world use cases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92238" y="7567761"/>
            <a:ext cx="8009930" cy="38100"/>
            <a:chOff x="0" y="0"/>
            <a:chExt cx="10679907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92237" y="7766596"/>
            <a:ext cx="3978176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5.</a:t>
            </a: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Challenges &amp; Solutions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2238" y="8673059"/>
            <a:ext cx="8009930" cy="60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8"/>
              </a:lnSpc>
            </a:pPr>
            <a:r>
              <a:rPr lang="en-US" sz="30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Lessons learned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85685" y="7567761"/>
            <a:ext cx="8010079" cy="38100"/>
            <a:chOff x="0" y="0"/>
            <a:chExt cx="10680105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285685" y="7766596"/>
            <a:ext cx="3779341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6.</a:t>
            </a: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Future Enhancements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5685" y="8707757"/>
            <a:ext cx="8010079" cy="54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Next steps and scalability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2047" y="689670"/>
            <a:ext cx="8190310" cy="82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 to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047" y="1896507"/>
            <a:ext cx="3866257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4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Challenge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2047" y="2784873"/>
            <a:ext cx="7927627" cy="229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1"/>
              </a:lnSpc>
            </a:pPr>
            <a:r>
              <a:rPr lang="en-US" sz="28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Heart disease remains the leading cause of death globally, accounting for approximately 17.9 million lives annually. Early detection is critical for prevention and effective treatment.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422107"/>
            <a:ext cx="3866257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4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Our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491" y="6333103"/>
            <a:ext cx="7927627" cy="287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1"/>
              </a:lnSpc>
            </a:pPr>
            <a:r>
              <a:rPr lang="en-US" sz="28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project develops a machine learning model using logistic regression to predict the likelihood of heart disease based on patient health metrics, enabling early intervention and better patient outcomes.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67850" y="2190601"/>
            <a:ext cx="7927627" cy="7927628"/>
            <a:chOff x="0" y="0"/>
            <a:chExt cx="10570170" cy="1057017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48916" y="755749"/>
            <a:ext cx="6990309" cy="77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and Technologies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48916" y="2169170"/>
            <a:ext cx="8625631" cy="6472981"/>
            <a:chOff x="0" y="0"/>
            <a:chExt cx="11500842" cy="863064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1500866" cy="8630666"/>
            </a:xfrm>
            <a:custGeom>
              <a:avLst/>
              <a:gdLst/>
              <a:ahLst/>
              <a:cxnLst/>
              <a:rect r="r" b="b" t="t" l="l"/>
              <a:pathLst>
                <a:path h="8630666" w="11500866">
                  <a:moveTo>
                    <a:pt x="0" y="0"/>
                  </a:moveTo>
                  <a:lnTo>
                    <a:pt x="11500866" y="0"/>
                  </a:lnTo>
                  <a:lnTo>
                    <a:pt x="11500866" y="8630666"/>
                  </a:lnTo>
                  <a:lnTo>
                    <a:pt x="0" y="8630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7" r="0" b="-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806559" y="975895"/>
            <a:ext cx="6452741" cy="53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b="true" sz="2774" i="true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Programming Language: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95720" y="1851273"/>
            <a:ext cx="6452741" cy="600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9"/>
              </a:lnSpc>
            </a:pPr>
            <a:r>
              <a:rPr lang="en-US" sz="3174" i="true">
                <a:solidFill>
                  <a:srgbClr val="272525"/>
                </a:solidFill>
                <a:latin typeface="Inter Italics"/>
                <a:ea typeface="Inter Italics"/>
                <a:cs typeface="Inter Italics"/>
                <a:sym typeface="Inter Italics"/>
              </a:rPr>
              <a:t>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6559" y="2717156"/>
            <a:ext cx="6452741" cy="53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b="true" sz="2774" i="true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Data Analysis &amp; Machine Learning: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95720" y="3557262"/>
            <a:ext cx="6452741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074" i="true">
                <a:solidFill>
                  <a:srgbClr val="272525"/>
                </a:solidFill>
                <a:latin typeface="Inter Italics"/>
                <a:ea typeface="Inter Italics"/>
                <a:cs typeface="Inter Italics"/>
                <a:sym typeface="Inter Italics"/>
              </a:rPr>
              <a:t>Pandas: For loading and managing the heart.csv data.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95720" y="4454129"/>
            <a:ext cx="6452741" cy="88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2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Numpy:</a:t>
            </a:r>
            <a:r>
              <a:rPr lang="en-US" sz="2274" i="true">
                <a:solidFill>
                  <a:srgbClr val="272525"/>
                </a:solidFill>
                <a:latin typeface="Inter Italics"/>
                <a:ea typeface="Inter Italics"/>
                <a:cs typeface="Inter Italics"/>
                <a:sym typeface="Inter Italics"/>
              </a:rPr>
              <a:t> For numerical operations and data transformation.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95720" y="5458122"/>
            <a:ext cx="6452741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Scikit-learn (sklearn):</a:t>
            </a:r>
            <a:r>
              <a:rPr lang="en-US" sz="2174" i="true">
                <a:solidFill>
                  <a:srgbClr val="272525"/>
                </a:solidFill>
                <a:latin typeface="Inter Italics"/>
                <a:ea typeface="Inter Italics"/>
                <a:cs typeface="Inter Italics"/>
                <a:sym typeface="Inter Italics"/>
              </a:rPr>
              <a:t> For building the LogisticRegression model and checking its accuracy_score.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95720" y="6831211"/>
            <a:ext cx="6452741" cy="88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2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Jupyter Notebook:</a:t>
            </a:r>
            <a:r>
              <a:rPr lang="en-US" sz="2274" i="true">
                <a:solidFill>
                  <a:srgbClr val="272525"/>
                </a:solidFill>
                <a:latin typeface="Inter Italics"/>
                <a:ea typeface="Inter Italics"/>
                <a:cs typeface="Inter Italics"/>
                <a:sym typeface="Inter Italics"/>
              </a:rPr>
              <a:t> For initial data exploration, visualization (heatmap), and model prototyping.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5720" y="7806630"/>
            <a:ext cx="6452741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9"/>
              </a:lnSpc>
            </a:pPr>
            <a:r>
              <a:rPr lang="en-US" b="true" sz="2574" i="true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Web Application (Front-end):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95720" y="8432006"/>
            <a:ext cx="6452741" cy="134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2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Streamlit: </a:t>
            </a:r>
            <a:r>
              <a:rPr lang="en-US" sz="2274" i="true">
                <a:solidFill>
                  <a:srgbClr val="272525"/>
                </a:solidFill>
                <a:latin typeface="Inter Italics"/>
                <a:ea typeface="Inter Italics"/>
                <a:cs typeface="Inter Italics"/>
                <a:sym typeface="Inter Italics"/>
              </a:rPr>
              <a:t>To create the interactive web interface (app.py) with sliders, buttons, and real-time output.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381375"/>
            <a:chOff x="0" y="0"/>
            <a:chExt cx="24384000" cy="45085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508500"/>
            </a:xfrm>
            <a:custGeom>
              <a:avLst/>
              <a:gdLst/>
              <a:ahLst/>
              <a:cxnLst/>
              <a:rect r="r" b="b" t="t" l="l"/>
              <a:pathLst>
                <a:path h="45085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508500"/>
                  </a:lnTo>
                  <a:lnTo>
                    <a:pt x="0" y="450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6696" y="4096642"/>
            <a:ext cx="10527506" cy="87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Working: Data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696" y="5059710"/>
            <a:ext cx="4057650" cy="526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Dataset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696" y="5896272"/>
            <a:ext cx="16394609" cy="153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26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model analyzes 13 key health parameters including age, sex, chest pain type, resting blood pressure, cholesterol levels, fasting blood sugar, ECG results, maximum heart rate, exercise-induced angina, and ST depression values.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696" y="7420272"/>
            <a:ext cx="8028235" cy="76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70051" y="8508057"/>
            <a:ext cx="3381375" cy="44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Patient Records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6696" y="9035802"/>
            <a:ext cx="8028235" cy="50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Comprehensive dataset for training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3069" y="7420272"/>
            <a:ext cx="8028235" cy="76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36425" y="8508057"/>
            <a:ext cx="3381375" cy="44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13069" y="9035802"/>
            <a:ext cx="8028235" cy="50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Clinical parameters analyzed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8665" y="748159"/>
            <a:ext cx="9538246" cy="9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Model Performance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8665" y="2346572"/>
            <a:ext cx="4976812" cy="107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Performance Metrics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0976" y="3506212"/>
            <a:ext cx="4976812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22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logistic regression model demonstrates strong predictive capabilities with balanced precision and recall, making it reliable for clinical decision support.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88665" y="6284119"/>
            <a:ext cx="4976812" cy="2917180"/>
            <a:chOff x="0" y="0"/>
            <a:chExt cx="6635750" cy="388957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6635750" cy="3889629"/>
            </a:xfrm>
            <a:custGeom>
              <a:avLst/>
              <a:gdLst/>
              <a:ahLst/>
              <a:cxnLst/>
              <a:rect r="r" b="b" t="t" l="l"/>
              <a:pathLst>
                <a:path h="3889629" w="6635750">
                  <a:moveTo>
                    <a:pt x="0" y="0"/>
                  </a:moveTo>
                  <a:lnTo>
                    <a:pt x="6635750" y="0"/>
                  </a:lnTo>
                  <a:lnTo>
                    <a:pt x="6635750" y="3889629"/>
                  </a:lnTo>
                  <a:lnTo>
                    <a:pt x="0" y="3889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1" t="0" r="-91" b="1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664077" y="2400895"/>
            <a:ext cx="4976812" cy="2775197"/>
            <a:chOff x="0" y="0"/>
            <a:chExt cx="6635750" cy="370026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6635750" cy="3700272"/>
            </a:xfrm>
            <a:custGeom>
              <a:avLst/>
              <a:gdLst/>
              <a:ahLst/>
              <a:cxnLst/>
              <a:rect r="r" b="b" t="t" l="l"/>
              <a:pathLst>
                <a:path h="3700272" w="6635750">
                  <a:moveTo>
                    <a:pt x="0" y="0"/>
                  </a:moveTo>
                  <a:lnTo>
                    <a:pt x="6635750" y="0"/>
                  </a:lnTo>
                  <a:lnTo>
                    <a:pt x="6635750" y="3700272"/>
                  </a:lnTo>
                  <a:lnTo>
                    <a:pt x="0" y="3700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" t="0" r="-109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940600" y="5761732"/>
            <a:ext cx="4423619" cy="3389859"/>
            <a:chOff x="0" y="0"/>
            <a:chExt cx="5898158" cy="451981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898134" cy="4519803"/>
            </a:xfrm>
            <a:custGeom>
              <a:avLst/>
              <a:gdLst/>
              <a:ahLst/>
              <a:cxnLst/>
              <a:rect r="r" b="b" t="t" l="l"/>
              <a:pathLst>
                <a:path h="4519803" w="5898134">
                  <a:moveTo>
                    <a:pt x="0" y="0"/>
                  </a:moveTo>
                  <a:lnTo>
                    <a:pt x="5898134" y="0"/>
                  </a:lnTo>
                  <a:lnTo>
                    <a:pt x="5898134" y="4519803"/>
                  </a:lnTo>
                  <a:lnTo>
                    <a:pt x="0" y="4519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0" r="0" b="-61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339489" y="2400895"/>
            <a:ext cx="4976812" cy="3058716"/>
            <a:chOff x="0" y="0"/>
            <a:chExt cx="6635750" cy="4078288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6635750" cy="4078351"/>
            </a:xfrm>
            <a:custGeom>
              <a:avLst/>
              <a:gdLst/>
              <a:ahLst/>
              <a:cxnLst/>
              <a:rect r="r" b="b" t="t" l="l"/>
              <a:pathLst>
                <a:path h="4078351" w="6635750">
                  <a:moveTo>
                    <a:pt x="0" y="0"/>
                  </a:moveTo>
                  <a:lnTo>
                    <a:pt x="6635750" y="0"/>
                  </a:lnTo>
                  <a:lnTo>
                    <a:pt x="6635750" y="4078351"/>
                  </a:lnTo>
                  <a:lnTo>
                    <a:pt x="0" y="4078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" t="0" r="-67" b="1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339489" y="5777359"/>
            <a:ext cx="4976812" cy="2906315"/>
            <a:chOff x="0" y="0"/>
            <a:chExt cx="6635750" cy="387508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6635750" cy="3875024"/>
            </a:xfrm>
            <a:custGeom>
              <a:avLst/>
              <a:gdLst/>
              <a:ahLst/>
              <a:cxnLst/>
              <a:rect r="r" b="b" t="t" l="l"/>
              <a:pathLst>
                <a:path h="3875024" w="6635750">
                  <a:moveTo>
                    <a:pt x="0" y="0"/>
                  </a:moveTo>
                  <a:lnTo>
                    <a:pt x="6635750" y="0"/>
                  </a:lnTo>
                  <a:lnTo>
                    <a:pt x="6635750" y="3875024"/>
                  </a:lnTo>
                  <a:lnTo>
                    <a:pt x="0" y="3875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8" t="0" r="-68" b="-1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703934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Output Screenshots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2910334"/>
            <a:ext cx="16303526" cy="115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2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Model analysis reveals that chest pain type, maximum heart rate achieved, and ST depression are the strongest predictors of heart disease in our model.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92238" y="4588817"/>
            <a:ext cx="5936308" cy="2937868"/>
            <a:chOff x="0" y="0"/>
            <a:chExt cx="7915077" cy="391715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915021" cy="3917188"/>
            </a:xfrm>
            <a:custGeom>
              <a:avLst/>
              <a:gdLst/>
              <a:ahLst/>
              <a:cxnLst/>
              <a:rect r="r" b="b" t="t" l="l"/>
              <a:pathLst>
                <a:path h="3917188" w="7915021">
                  <a:moveTo>
                    <a:pt x="0" y="0"/>
                  </a:moveTo>
                  <a:lnTo>
                    <a:pt x="7915021" y="0"/>
                  </a:lnTo>
                  <a:lnTo>
                    <a:pt x="7915021" y="3917188"/>
                  </a:lnTo>
                  <a:lnTo>
                    <a:pt x="0" y="3917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2" t="0" r="-52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24652" y="4538811"/>
            <a:ext cx="6685509" cy="3402360"/>
            <a:chOff x="0" y="0"/>
            <a:chExt cx="8914012" cy="453648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8914003" cy="4536440"/>
            </a:xfrm>
            <a:custGeom>
              <a:avLst/>
              <a:gdLst/>
              <a:ahLst/>
              <a:cxnLst/>
              <a:rect r="r" b="b" t="t" l="l"/>
              <a:pathLst>
                <a:path h="4536440" w="8914003">
                  <a:moveTo>
                    <a:pt x="0" y="0"/>
                  </a:moveTo>
                  <a:lnTo>
                    <a:pt x="8914003" y="0"/>
                  </a:lnTo>
                  <a:lnTo>
                    <a:pt x="8914003" y="4536440"/>
                  </a:lnTo>
                  <a:lnTo>
                    <a:pt x="0" y="453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" t="0" r="-36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75891"/>
            <a:ext cx="8411915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Real-World Applications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2638425"/>
            <a:ext cx="8048030" cy="3108871"/>
            <a:chOff x="0" y="0"/>
            <a:chExt cx="10730707" cy="41451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679938" cy="4094353"/>
            </a:xfrm>
            <a:custGeom>
              <a:avLst/>
              <a:gdLst/>
              <a:ahLst/>
              <a:cxnLst/>
              <a:rect r="r" b="b" t="t" l="l"/>
              <a:pathLst>
                <a:path h="4094353" w="10679938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10434193" y="0"/>
                  </a:lnTo>
                  <a:cubicBezTo>
                    <a:pt x="10569956" y="0"/>
                    <a:pt x="10679938" y="109220"/>
                    <a:pt x="10679938" y="243840"/>
                  </a:cubicBezTo>
                  <a:lnTo>
                    <a:pt x="10679938" y="3850513"/>
                  </a:lnTo>
                  <a:cubicBezTo>
                    <a:pt x="10679938" y="3985133"/>
                    <a:pt x="10569956" y="4094353"/>
                    <a:pt x="10434193" y="4094353"/>
                  </a:cubicBezTo>
                  <a:lnTo>
                    <a:pt x="245745" y="4094353"/>
                  </a:lnTo>
                  <a:cubicBezTo>
                    <a:pt x="109982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30738" cy="4145153"/>
            </a:xfrm>
            <a:custGeom>
              <a:avLst/>
              <a:gdLst/>
              <a:ahLst/>
              <a:cxnLst/>
              <a:rect r="r" b="b" t="t" l="l"/>
              <a:pathLst>
                <a:path h="4145153" w="10730738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10459593" y="0"/>
                  </a:lnTo>
                  <a:lnTo>
                    <a:pt x="10459593" y="25400"/>
                  </a:lnTo>
                  <a:lnTo>
                    <a:pt x="10459593" y="0"/>
                  </a:lnTo>
                  <a:cubicBezTo>
                    <a:pt x="10609200" y="0"/>
                    <a:pt x="10730738" y="120396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3875913"/>
                  </a:lnTo>
                  <a:lnTo>
                    <a:pt x="10705338" y="3875913"/>
                  </a:lnTo>
                  <a:lnTo>
                    <a:pt x="10730738" y="3875913"/>
                  </a:lnTo>
                  <a:cubicBezTo>
                    <a:pt x="10730738" y="4024757"/>
                    <a:pt x="10609200" y="4145153"/>
                    <a:pt x="10459593" y="4145153"/>
                  </a:cubicBezTo>
                  <a:lnTo>
                    <a:pt x="10459593" y="4119753"/>
                  </a:lnTo>
                  <a:lnTo>
                    <a:pt x="10459593" y="4145153"/>
                  </a:lnTo>
                  <a:lnTo>
                    <a:pt x="271145" y="4145153"/>
                  </a:lnTo>
                  <a:lnTo>
                    <a:pt x="271145" y="4119753"/>
                  </a:lnTo>
                  <a:lnTo>
                    <a:pt x="271145" y="4145153"/>
                  </a:lnTo>
                  <a:cubicBezTo>
                    <a:pt x="121539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225" y="4094353"/>
                    <a:pt x="271145" y="4094353"/>
                  </a:cubicBezTo>
                  <a:lnTo>
                    <a:pt x="10459593" y="4094353"/>
                  </a:lnTo>
                  <a:cubicBezTo>
                    <a:pt x="10581513" y="4094353"/>
                    <a:pt x="10679938" y="3996309"/>
                    <a:pt x="10679938" y="3875913"/>
                  </a:cubicBezTo>
                  <a:lnTo>
                    <a:pt x="10679938" y="269240"/>
                  </a:lnTo>
                  <a:cubicBezTo>
                    <a:pt x="10679938" y="148717"/>
                    <a:pt x="10581513" y="50800"/>
                    <a:pt x="10459593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4138" y="2657475"/>
            <a:ext cx="152400" cy="3070771"/>
            <a:chOff x="0" y="0"/>
            <a:chExt cx="203200" cy="40943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8155" y="2960042"/>
            <a:ext cx="435233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Clinical Decision Support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3487341"/>
            <a:ext cx="7252395" cy="202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Assists healthcare professionals in identifying high-risk patients during routine checkups, enabling timely referrals to cardiologists for comprehensive evaluation.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66635" y="2638425"/>
            <a:ext cx="8048179" cy="3108871"/>
            <a:chOff x="0" y="0"/>
            <a:chExt cx="10730905" cy="41451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10680192" cy="4094353"/>
            </a:xfrm>
            <a:custGeom>
              <a:avLst/>
              <a:gdLst/>
              <a:ahLst/>
              <a:cxnLst/>
              <a:rect r="r" b="b" t="t" l="l"/>
              <a:pathLst>
                <a:path h="4094353" w="10680192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10434447" y="0"/>
                  </a:lnTo>
                  <a:cubicBezTo>
                    <a:pt x="10570210" y="0"/>
                    <a:pt x="10680192" y="109220"/>
                    <a:pt x="10680192" y="243840"/>
                  </a:cubicBezTo>
                  <a:lnTo>
                    <a:pt x="10680192" y="3850513"/>
                  </a:lnTo>
                  <a:cubicBezTo>
                    <a:pt x="10680192" y="3985133"/>
                    <a:pt x="10570210" y="4094353"/>
                    <a:pt x="10434447" y="4094353"/>
                  </a:cubicBezTo>
                  <a:lnTo>
                    <a:pt x="245745" y="4094353"/>
                  </a:lnTo>
                  <a:cubicBezTo>
                    <a:pt x="109982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30992" cy="4145153"/>
            </a:xfrm>
            <a:custGeom>
              <a:avLst/>
              <a:gdLst/>
              <a:ahLst/>
              <a:cxnLst/>
              <a:rect r="r" b="b" t="t" l="l"/>
              <a:pathLst>
                <a:path h="4145153" w="10730992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10459847" y="0"/>
                  </a:lnTo>
                  <a:lnTo>
                    <a:pt x="10459847" y="25400"/>
                  </a:lnTo>
                  <a:lnTo>
                    <a:pt x="10459847" y="0"/>
                  </a:lnTo>
                  <a:cubicBezTo>
                    <a:pt x="10609453" y="0"/>
                    <a:pt x="10730992" y="120396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3875913"/>
                  </a:lnTo>
                  <a:lnTo>
                    <a:pt x="10705592" y="3875913"/>
                  </a:lnTo>
                  <a:lnTo>
                    <a:pt x="10730992" y="3875913"/>
                  </a:lnTo>
                  <a:cubicBezTo>
                    <a:pt x="10730992" y="4024757"/>
                    <a:pt x="10609453" y="4145153"/>
                    <a:pt x="10459847" y="4145153"/>
                  </a:cubicBezTo>
                  <a:lnTo>
                    <a:pt x="10459847" y="4119753"/>
                  </a:lnTo>
                  <a:lnTo>
                    <a:pt x="10459847" y="4145153"/>
                  </a:lnTo>
                  <a:lnTo>
                    <a:pt x="271145" y="4145153"/>
                  </a:lnTo>
                  <a:lnTo>
                    <a:pt x="271145" y="4119753"/>
                  </a:lnTo>
                  <a:lnTo>
                    <a:pt x="271145" y="4145153"/>
                  </a:lnTo>
                  <a:cubicBezTo>
                    <a:pt x="121539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225" y="4094353"/>
                    <a:pt x="271145" y="4094353"/>
                  </a:cubicBezTo>
                  <a:lnTo>
                    <a:pt x="10459847" y="4094353"/>
                  </a:lnTo>
                  <a:cubicBezTo>
                    <a:pt x="10581767" y="4094353"/>
                    <a:pt x="10680192" y="3996309"/>
                    <a:pt x="10680192" y="3875913"/>
                  </a:cubicBezTo>
                  <a:lnTo>
                    <a:pt x="10680192" y="269240"/>
                  </a:lnTo>
                  <a:cubicBezTo>
                    <a:pt x="10680192" y="148717"/>
                    <a:pt x="10581767" y="50800"/>
                    <a:pt x="10459847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47584" y="2657475"/>
            <a:ext cx="152400" cy="3070771"/>
            <a:chOff x="0" y="0"/>
            <a:chExt cx="203200" cy="40943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721602" y="2960042"/>
            <a:ext cx="5591621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Preventive Healthcare Programs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1602" y="3487341"/>
            <a:ext cx="7252544" cy="202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Enables hospitals and clinics to implement targeted screening programs, focusing resources on patients with elevated risk factors for cost-effective prevention.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73188" y="5992714"/>
            <a:ext cx="8048030" cy="3108871"/>
            <a:chOff x="0" y="0"/>
            <a:chExt cx="10730707" cy="41451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10679938" cy="4094353"/>
            </a:xfrm>
            <a:custGeom>
              <a:avLst/>
              <a:gdLst/>
              <a:ahLst/>
              <a:cxnLst/>
              <a:rect r="r" b="b" t="t" l="l"/>
              <a:pathLst>
                <a:path h="4094353" w="10679938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10434193" y="0"/>
                  </a:lnTo>
                  <a:cubicBezTo>
                    <a:pt x="10569956" y="0"/>
                    <a:pt x="10679938" y="109220"/>
                    <a:pt x="10679938" y="243840"/>
                  </a:cubicBezTo>
                  <a:lnTo>
                    <a:pt x="10679938" y="3850513"/>
                  </a:lnTo>
                  <a:cubicBezTo>
                    <a:pt x="10679938" y="3985133"/>
                    <a:pt x="10569956" y="4094353"/>
                    <a:pt x="10434193" y="4094353"/>
                  </a:cubicBezTo>
                  <a:lnTo>
                    <a:pt x="245745" y="4094353"/>
                  </a:lnTo>
                  <a:cubicBezTo>
                    <a:pt x="109982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30738" cy="4145153"/>
            </a:xfrm>
            <a:custGeom>
              <a:avLst/>
              <a:gdLst/>
              <a:ahLst/>
              <a:cxnLst/>
              <a:rect r="r" b="b" t="t" l="l"/>
              <a:pathLst>
                <a:path h="4145153" w="10730738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10459593" y="0"/>
                  </a:lnTo>
                  <a:lnTo>
                    <a:pt x="10459593" y="25400"/>
                  </a:lnTo>
                  <a:lnTo>
                    <a:pt x="10459593" y="0"/>
                  </a:lnTo>
                  <a:cubicBezTo>
                    <a:pt x="10609200" y="0"/>
                    <a:pt x="10730738" y="120396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3875913"/>
                  </a:lnTo>
                  <a:lnTo>
                    <a:pt x="10705338" y="3875913"/>
                  </a:lnTo>
                  <a:lnTo>
                    <a:pt x="10730738" y="3875913"/>
                  </a:lnTo>
                  <a:cubicBezTo>
                    <a:pt x="10730738" y="4024757"/>
                    <a:pt x="10609200" y="4145153"/>
                    <a:pt x="10459593" y="4145153"/>
                  </a:cubicBezTo>
                  <a:lnTo>
                    <a:pt x="10459593" y="4119753"/>
                  </a:lnTo>
                  <a:lnTo>
                    <a:pt x="10459593" y="4145153"/>
                  </a:lnTo>
                  <a:lnTo>
                    <a:pt x="271145" y="4145153"/>
                  </a:lnTo>
                  <a:lnTo>
                    <a:pt x="271145" y="4119753"/>
                  </a:lnTo>
                  <a:lnTo>
                    <a:pt x="271145" y="4145153"/>
                  </a:lnTo>
                  <a:cubicBezTo>
                    <a:pt x="121539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225" y="4094353"/>
                    <a:pt x="271145" y="4094353"/>
                  </a:cubicBezTo>
                  <a:lnTo>
                    <a:pt x="10459593" y="4094353"/>
                  </a:lnTo>
                  <a:cubicBezTo>
                    <a:pt x="10581513" y="4094353"/>
                    <a:pt x="10679938" y="3996309"/>
                    <a:pt x="10679938" y="3875913"/>
                  </a:cubicBezTo>
                  <a:lnTo>
                    <a:pt x="10679938" y="269240"/>
                  </a:lnTo>
                  <a:cubicBezTo>
                    <a:pt x="10679938" y="148717"/>
                    <a:pt x="10581513" y="50800"/>
                    <a:pt x="10459593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54138" y="6011764"/>
            <a:ext cx="152400" cy="3070771"/>
            <a:chOff x="0" y="0"/>
            <a:chExt cx="203200" cy="40943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428155" y="6314331"/>
            <a:ext cx="4289672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Telemedicine Integration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8155" y="6841629"/>
            <a:ext cx="7252395" cy="202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remote patient monitoring capabilities, allowing healthcare providers to assess heart disease risk from patient-submitted health data in underserved areas.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66635" y="5992714"/>
            <a:ext cx="8048179" cy="3108871"/>
            <a:chOff x="0" y="0"/>
            <a:chExt cx="10730905" cy="41451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400" y="25400"/>
              <a:ext cx="10680192" cy="4094353"/>
            </a:xfrm>
            <a:custGeom>
              <a:avLst/>
              <a:gdLst/>
              <a:ahLst/>
              <a:cxnLst/>
              <a:rect r="r" b="b" t="t" l="l"/>
              <a:pathLst>
                <a:path h="4094353" w="10680192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10434447" y="0"/>
                  </a:lnTo>
                  <a:cubicBezTo>
                    <a:pt x="10570210" y="0"/>
                    <a:pt x="10680192" y="109220"/>
                    <a:pt x="10680192" y="243840"/>
                  </a:cubicBezTo>
                  <a:lnTo>
                    <a:pt x="10680192" y="3850513"/>
                  </a:lnTo>
                  <a:cubicBezTo>
                    <a:pt x="10680192" y="3985133"/>
                    <a:pt x="10570210" y="4094353"/>
                    <a:pt x="10434447" y="4094353"/>
                  </a:cubicBezTo>
                  <a:lnTo>
                    <a:pt x="245745" y="4094353"/>
                  </a:lnTo>
                  <a:cubicBezTo>
                    <a:pt x="109982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30992" cy="4145153"/>
            </a:xfrm>
            <a:custGeom>
              <a:avLst/>
              <a:gdLst/>
              <a:ahLst/>
              <a:cxnLst/>
              <a:rect r="r" b="b" t="t" l="l"/>
              <a:pathLst>
                <a:path h="4145153" w="10730992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10459847" y="0"/>
                  </a:lnTo>
                  <a:lnTo>
                    <a:pt x="10459847" y="25400"/>
                  </a:lnTo>
                  <a:lnTo>
                    <a:pt x="10459847" y="0"/>
                  </a:lnTo>
                  <a:cubicBezTo>
                    <a:pt x="10609453" y="0"/>
                    <a:pt x="10730992" y="120396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3875913"/>
                  </a:lnTo>
                  <a:lnTo>
                    <a:pt x="10705592" y="3875913"/>
                  </a:lnTo>
                  <a:lnTo>
                    <a:pt x="10730992" y="3875913"/>
                  </a:lnTo>
                  <a:cubicBezTo>
                    <a:pt x="10730992" y="4024757"/>
                    <a:pt x="10609453" y="4145153"/>
                    <a:pt x="10459847" y="4145153"/>
                  </a:cubicBezTo>
                  <a:lnTo>
                    <a:pt x="10459847" y="4119753"/>
                  </a:lnTo>
                  <a:lnTo>
                    <a:pt x="10459847" y="4145153"/>
                  </a:lnTo>
                  <a:lnTo>
                    <a:pt x="271145" y="4145153"/>
                  </a:lnTo>
                  <a:lnTo>
                    <a:pt x="271145" y="4119753"/>
                  </a:lnTo>
                  <a:lnTo>
                    <a:pt x="271145" y="4145153"/>
                  </a:lnTo>
                  <a:cubicBezTo>
                    <a:pt x="121539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225" y="4094353"/>
                    <a:pt x="271145" y="4094353"/>
                  </a:cubicBezTo>
                  <a:lnTo>
                    <a:pt x="10459847" y="4094353"/>
                  </a:lnTo>
                  <a:cubicBezTo>
                    <a:pt x="10581767" y="4094353"/>
                    <a:pt x="10680192" y="3996309"/>
                    <a:pt x="10680192" y="3875913"/>
                  </a:cubicBezTo>
                  <a:lnTo>
                    <a:pt x="10680192" y="269240"/>
                  </a:lnTo>
                  <a:cubicBezTo>
                    <a:pt x="10680192" y="148717"/>
                    <a:pt x="10581767" y="50800"/>
                    <a:pt x="10459847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247584" y="6011764"/>
            <a:ext cx="152400" cy="3070771"/>
            <a:chOff x="0" y="0"/>
            <a:chExt cx="203200" cy="40943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721602" y="6314331"/>
            <a:ext cx="599449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Health Insurance Risk Assessment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21602" y="6841629"/>
            <a:ext cx="7252544" cy="156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Supports insurance providers in accurate risk profiling and personalized premium calculation based on scientifically validated health metrics.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02209"/>
            <a:ext cx="7959626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Challenges &amp; Solutions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2483792"/>
            <a:ext cx="1417588" cy="2257425"/>
            <a:chOff x="0" y="0"/>
            <a:chExt cx="1890117" cy="30099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890141" cy="3009900"/>
            </a:xfrm>
            <a:custGeom>
              <a:avLst/>
              <a:gdLst/>
              <a:ahLst/>
              <a:cxnLst/>
              <a:rect r="r" b="b" t="t" l="l"/>
              <a:pathLst>
                <a:path h="3009900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3009900"/>
                  </a:lnTo>
                  <a:lnTo>
                    <a:pt x="0" y="3009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" t="0" r="-5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693342" y="274826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Imbalanced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3342" y="3275559"/>
            <a:ext cx="14602420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Challenge:</a:t>
            </a:r>
            <a:r>
              <a:rPr lang="en-US" sz="25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Unequal distribution of positive and negative cases affected model training.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93342" y="3870723"/>
            <a:ext cx="14602420" cy="56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2887" b="true">
                <a:solidFill>
                  <a:srgbClr val="4950BC"/>
                </a:solidFill>
                <a:latin typeface="Inter Bold"/>
                <a:ea typeface="Inter Bold"/>
                <a:cs typeface="Inter Bold"/>
                <a:sym typeface="Inter Bold"/>
              </a:rPr>
              <a:t>Solution:</a:t>
            </a:r>
            <a:r>
              <a:rPr lang="en-US" sz="2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Properly splitted the training and testing data and operated on it.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92238" y="4741218"/>
            <a:ext cx="1417588" cy="2257425"/>
            <a:chOff x="0" y="0"/>
            <a:chExt cx="1890117" cy="30099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890141" cy="3009900"/>
            </a:xfrm>
            <a:custGeom>
              <a:avLst/>
              <a:gdLst/>
              <a:ahLst/>
              <a:cxnLst/>
              <a:rect r="r" b="b" t="t" l="l"/>
              <a:pathLst>
                <a:path h="3009900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3009900"/>
                  </a:lnTo>
                  <a:lnTo>
                    <a:pt x="0" y="3009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7" t="0" r="-5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693342" y="500568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Locating Path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93342" y="5532984"/>
            <a:ext cx="14602420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Challenge:</a:t>
            </a:r>
            <a:r>
              <a:rPr lang="en-US" sz="25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Unable to locate my folder of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93342" y="6128147"/>
            <a:ext cx="14602420" cy="56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2887" b="true">
                <a:solidFill>
                  <a:srgbClr val="4950BC"/>
                </a:solidFill>
                <a:latin typeface="Inter Bold"/>
                <a:ea typeface="Inter Bold"/>
                <a:cs typeface="Inter Bold"/>
                <a:sym typeface="Inter Bold"/>
              </a:rPr>
              <a:t>Solution:</a:t>
            </a:r>
            <a:r>
              <a:rPr lang="en-US" sz="2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Saved all the files in a single folder where the jupyter extensions are.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92238" y="6998642"/>
            <a:ext cx="1417588" cy="2257425"/>
            <a:chOff x="0" y="0"/>
            <a:chExt cx="1890117" cy="300990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890141" cy="3009900"/>
            </a:xfrm>
            <a:custGeom>
              <a:avLst/>
              <a:gdLst/>
              <a:ahLst/>
              <a:cxnLst/>
              <a:rect r="r" b="b" t="t" l="l"/>
              <a:pathLst>
                <a:path h="3009900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3009900"/>
                  </a:lnTo>
                  <a:lnTo>
                    <a:pt x="0" y="3009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" t="0" r="-56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693342" y="7263110"/>
            <a:ext cx="37345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Model Interpretability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93342" y="7790409"/>
            <a:ext cx="14602420" cy="483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Challenge:</a:t>
            </a:r>
            <a:r>
              <a:rPr lang="en-US" sz="2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Medical professionals required clear explanations for predictions to trust the system.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93342" y="8414147"/>
            <a:ext cx="14602420" cy="99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b="true">
                <a:solidFill>
                  <a:srgbClr val="4950BC"/>
                </a:solidFill>
                <a:latin typeface="Inter Bold"/>
                <a:ea typeface="Inter Bold"/>
                <a:cs typeface="Inter Bold"/>
                <a:sym typeface="Inter Bold"/>
              </a:rPr>
              <a:t>Solution:</a:t>
            </a:r>
            <a:r>
              <a:rPr lang="en-US" sz="2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Generated visualizations and coefficient analysis to provide transparent, interpretable results.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DAG43nYoDZk</dc:identifier>
  <dcterms:modified xsi:type="dcterms:W3CDTF">2011-08-01T06:04:30Z</dcterms:modified>
  <cp:revision>1</cp:revision>
  <dc:title>Heart-Disease-Prediction-Using-Logistic-Regression (2).pptx</dc:title>
</cp:coreProperties>
</file>